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40"/>
  </p:notesMasterIdLst>
  <p:sldIdLst>
    <p:sldId id="256" r:id="rId5"/>
    <p:sldId id="257" r:id="rId6"/>
    <p:sldId id="319" r:id="rId7"/>
    <p:sldId id="259" r:id="rId8"/>
    <p:sldId id="260" r:id="rId9"/>
    <p:sldId id="312" r:id="rId10"/>
    <p:sldId id="313" r:id="rId11"/>
    <p:sldId id="306" r:id="rId12"/>
    <p:sldId id="314" r:id="rId13"/>
    <p:sldId id="309" r:id="rId14"/>
    <p:sldId id="301" r:id="rId15"/>
    <p:sldId id="302" r:id="rId16"/>
    <p:sldId id="303" r:id="rId17"/>
    <p:sldId id="304" r:id="rId18"/>
    <p:sldId id="310" r:id="rId19"/>
    <p:sldId id="311" r:id="rId20"/>
    <p:sldId id="318" r:id="rId21"/>
    <p:sldId id="315" r:id="rId22"/>
    <p:sldId id="316" r:id="rId23"/>
    <p:sldId id="305" r:id="rId24"/>
    <p:sldId id="317" r:id="rId25"/>
    <p:sldId id="296" r:id="rId26"/>
    <p:sldId id="264" r:id="rId27"/>
    <p:sldId id="300" r:id="rId28"/>
    <p:sldId id="265" r:id="rId29"/>
    <p:sldId id="261" r:id="rId30"/>
    <p:sldId id="262" r:id="rId31"/>
    <p:sldId id="295" r:id="rId32"/>
    <p:sldId id="263" r:id="rId33"/>
    <p:sldId id="298" r:id="rId34"/>
    <p:sldId id="297" r:id="rId35"/>
    <p:sldId id="299" r:id="rId36"/>
    <p:sldId id="281" r:id="rId37"/>
    <p:sldId id="307" r:id="rId38"/>
    <p:sldId id="270" r:id="rId39"/>
  </p:sldIdLst>
  <p:sldSz cx="9144000" cy="5143500" type="screen16x9"/>
  <p:notesSz cx="6858000" cy="9144000"/>
  <p:embeddedFontLst>
    <p:embeddedFont>
      <p:font typeface="Tinos" panose="020B0604020202020204" charset="0"/>
      <p:regular r:id="rId41"/>
      <p:bold r:id="rId42"/>
      <p:italic r:id="rId43"/>
      <p:boldItalic r:id="rId44"/>
    </p:embeddedFont>
    <p:embeddedFont>
      <p:font typeface="Vidaloka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86E71-5081-4A79-9E01-DC10A2A1078F}">
  <a:tblStyle styleId="{F8B86E71-5081-4A79-9E01-DC10A2A10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11A222-0415-4AB1-B68B-509B3833A7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9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89bef0ab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89bef0ab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52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58675" y="3068654"/>
            <a:ext cx="262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414050" y="2903550"/>
            <a:ext cx="315900" cy="984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9E7C5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bg>
      <p:bgPr>
        <a:solidFill>
          <a:srgbClr val="9E7C59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554700" y="544650"/>
            <a:ext cx="40254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32916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02900" y="1598730"/>
            <a:ext cx="32916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409450" y="1316883"/>
            <a:ext cx="315900" cy="98400"/>
            <a:chOff x="4414050" y="1436450"/>
            <a:chExt cx="315900" cy="9840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3" name="Google Shape;43;p6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679246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7" name="Google Shape;57;p8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902900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3389475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5876050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0576"/>
            </a:avLst>
          </a:prstGeom>
          <a:solidFill>
            <a:srgbClr val="1A0808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750" y="224000"/>
            <a:ext cx="8848500" cy="4712100"/>
          </a:xfrm>
          <a:prstGeom prst="frame">
            <a:avLst>
              <a:gd name="adj1" fmla="val 7899"/>
            </a:avLst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682794" y="682601"/>
            <a:ext cx="3778500" cy="37785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71400" y="1313275"/>
            <a:ext cx="32013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⬗"/>
              <a:defRPr i="1">
                <a:solidFill>
                  <a:srgbClr val="FFFFFF"/>
                </a:solidFill>
              </a:defRPr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sz="6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4414050" y="4046550"/>
            <a:ext cx="315900" cy="98400"/>
            <a:chOff x="4414050" y="1436450"/>
            <a:chExt cx="315900" cy="9840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7" name="Google Shape;27;p4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839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nos"/>
              <a:buChar char="⬗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9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azragab12/Restaurant-Management-System-Project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ZaqZouqa </a:t>
            </a:r>
            <a:br>
              <a:rPr lang="en" dirty="0"/>
            </a:br>
            <a:r>
              <a:rPr lang="en" dirty="0"/>
              <a:t>Restaurant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7823-DFFC-2F77-9B52-F551F4B2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31B3C-6654-C6A3-9A69-966FCDCCF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2F62D-913E-DD6A-10AE-2266BCA3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3" y="1525265"/>
            <a:ext cx="8036219" cy="31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8BF-AD69-4772-D526-40FCEC78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65" y="548200"/>
            <a:ext cx="7338300" cy="607200"/>
          </a:xfrm>
        </p:spPr>
        <p:txBody>
          <a:bodyPr/>
          <a:lstStyle/>
          <a:p>
            <a:r>
              <a:rPr lang="en-US" dirty="0"/>
              <a:t>Exception</a:t>
            </a:r>
            <a:r>
              <a:rPr lang="ar-EG" dirty="0"/>
              <a:t> </a:t>
            </a:r>
            <a:r>
              <a:rPr lang="en-US" dirty="0"/>
              <a:t> handling</a:t>
            </a:r>
            <a:r>
              <a:rPr lang="en-US" sz="1800" b="0" i="0" dirty="0">
                <a:solidFill>
                  <a:srgbClr val="666666"/>
                </a:solidFill>
                <a:effectLst/>
                <a:latin typeface="Vidaloka" panose="020B0604020202020204" charset="0"/>
                <a:ea typeface="Vidaloka" panose="020B0604020202020204" charset="0"/>
                <a:cs typeface="Vidaloka" panose="020B0604020202020204" charset="0"/>
              </a:rPr>
              <a:t> </a:t>
            </a:r>
            <a:r>
              <a:rPr lang="ar-EG" dirty="0"/>
              <a:t>   (1)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3D7A8-F663-0665-CCCE-F48CFC811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68A8533D-FB1D-EDB1-85D7-7CACB832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40" y="1430974"/>
            <a:ext cx="6759319" cy="32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F4CEE-F24A-40A1-F003-84F83C563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00F49A-C037-E6CD-6597-ECE1C891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7" y="781271"/>
            <a:ext cx="7774126" cy="35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92D8-53AD-F129-9FDB-FE1FE94F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49" y="635565"/>
            <a:ext cx="7338300" cy="607200"/>
          </a:xfrm>
        </p:spPr>
        <p:txBody>
          <a:bodyPr/>
          <a:lstStyle/>
          <a:p>
            <a:r>
              <a:rPr lang="en-US" dirty="0"/>
              <a:t>Exception</a:t>
            </a:r>
            <a:r>
              <a:rPr lang="ar-EG" dirty="0"/>
              <a:t> </a:t>
            </a:r>
            <a:r>
              <a:rPr lang="en-US" dirty="0"/>
              <a:t>handling </a:t>
            </a:r>
            <a:r>
              <a:rPr lang="ar-EG" dirty="0"/>
              <a:t> (2)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CACDD-F7FF-5AAD-B462-B27EB78C2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E94DCF-B1A1-1B9E-7B28-51EA7B2A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35" y="1436865"/>
            <a:ext cx="6269129" cy="32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DD-AA75-7872-0F43-12B4A640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83" y="641606"/>
            <a:ext cx="7338300" cy="607200"/>
          </a:xfrm>
        </p:spPr>
        <p:txBody>
          <a:bodyPr/>
          <a:lstStyle/>
          <a:p>
            <a:r>
              <a:rPr lang="en-US" sz="1800" b="0" i="0" dirty="0">
                <a:solidFill>
                  <a:srgbClr val="666666"/>
                </a:solidFill>
                <a:effectLst/>
                <a:latin typeface="Vidaloka" panose="020B0604020202020204" charset="0"/>
                <a:ea typeface="Vidaloka" panose="020B0604020202020204" charset="0"/>
                <a:cs typeface="Vidaloka" panose="020B0604020202020204" charset="0"/>
              </a:rPr>
              <a:t>Exception</a:t>
            </a:r>
            <a:r>
              <a:rPr lang="ar-EG" sz="1800" b="0" i="0" dirty="0">
                <a:solidFill>
                  <a:srgbClr val="666666"/>
                </a:solidFill>
                <a:effectLst/>
                <a:latin typeface="Vidaloka" panose="020B0604020202020204" charset="0"/>
                <a:ea typeface="Vidaloka" panose="020B0604020202020204" charset="0"/>
                <a:cs typeface="Vidaloka" panose="020B0604020202020204" charset="0"/>
              </a:rPr>
              <a:t> </a:t>
            </a:r>
            <a:r>
              <a:rPr lang="en-US" sz="1800" b="0" i="0" dirty="0">
                <a:solidFill>
                  <a:srgbClr val="666666"/>
                </a:solidFill>
                <a:effectLst/>
                <a:latin typeface="Vidaloka" panose="020B0604020202020204" charset="0"/>
                <a:ea typeface="Vidaloka" panose="020B0604020202020204" charset="0"/>
                <a:cs typeface="Vidaloka" panose="020B0604020202020204" charset="0"/>
              </a:rPr>
              <a:t>handling</a:t>
            </a:r>
            <a:r>
              <a:rPr lang="ar-EG" sz="1800" b="0" i="0" dirty="0">
                <a:solidFill>
                  <a:srgbClr val="666666"/>
                </a:solidFill>
                <a:effectLst/>
                <a:latin typeface="Vidaloka" panose="020B0604020202020204" charset="0"/>
                <a:ea typeface="Vidaloka" panose="020B0604020202020204" charset="0"/>
                <a:cs typeface="Vidaloka" panose="020B0604020202020204" charset="0"/>
              </a:rPr>
              <a:t>   (3)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D12A2-B27A-64C8-2CFD-53AAC8437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8BA7CBEE-42F1-780F-B292-3DD0F61B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45" y="1442906"/>
            <a:ext cx="6751976" cy="32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3AC2D2-4C71-F164-1FC7-197CD03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54" y="1444152"/>
            <a:ext cx="6879092" cy="31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5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AFCA9-DBD7-85B0-A963-8FE46FFFB1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CBE6E0A4-3DB2-5575-F88D-316B1F73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08" y="591206"/>
            <a:ext cx="7304183" cy="39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8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AFCA9-DBD7-85B0-A963-8FE46FFFB1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62BDC-1C65-165C-15FF-DA69873F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" y="542545"/>
            <a:ext cx="7967472" cy="40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051F49-77CE-0EA6-53A4-64962204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1448957"/>
            <a:ext cx="8051180" cy="31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6FDBB-7F88-E803-AA6F-47AC1374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452167"/>
            <a:ext cx="8014010" cy="31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7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44443"/>
                </a:solidFill>
                <a:effectLst/>
                <a:latin typeface="Arial-BoldMT"/>
              </a:rPr>
              <a:t>Members of team</a:t>
            </a:r>
            <a:endParaRPr lang="en-US"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1865BC-62A2-C5E8-60DC-14AED0EA0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76735"/>
              </p:ext>
            </p:extLst>
          </p:nvPr>
        </p:nvGraphicFramePr>
        <p:xfrm>
          <a:off x="1524000" y="1885167"/>
          <a:ext cx="5624830" cy="22250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576830">
                  <a:extLst>
                    <a:ext uri="{9D8B030D-6E8A-4147-A177-3AD203B41FA5}">
                      <a16:colId xmlns:a16="http://schemas.microsoft.com/office/drawing/2014/main" val="16727155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5193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Moaz Ragab Abu </a:t>
                      </a:r>
                      <a:r>
                        <a:rPr lang="en-US" dirty="0" err="1"/>
                        <a:t>ELmagd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4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Esraa Atef Mohamed Mostafa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2101016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3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Youssef Osama Mohamed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0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Alaa atef Mohamed Mostafa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02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Bassant</a:t>
                      </a:r>
                      <a:r>
                        <a:rPr lang="en-US" dirty="0"/>
                        <a:t> Samy Sabry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1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6792-141C-F1E1-1FE4-90D156E9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bold objects in your implementation should be sorted using the generic sort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89DB9-0876-CAFC-A141-5370D602B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99CE5D-9B28-5BB7-7BD0-FF60E388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54" y="1464803"/>
            <a:ext cx="6478092" cy="30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50" y="415197"/>
            <a:ext cx="7338300" cy="607200"/>
          </a:xfrm>
        </p:spPr>
        <p:txBody>
          <a:bodyPr/>
          <a:lstStyle/>
          <a:p>
            <a:r>
              <a:rPr lang="en-US" dirty="0"/>
              <a:t>Generic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E60CF-37FB-314B-17D4-ED1FCE6B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1" y="1085385"/>
            <a:ext cx="8066049" cy="35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E518976-8105-DC13-D828-DFD27B4D0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</p:spPr>
        <p:txBody>
          <a:bodyPr/>
          <a:lstStyle/>
          <a:p>
            <a:r>
              <a:rPr lang="en-US" sz="4000" dirty="0"/>
              <a:t>GUI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B35A7A7-5539-98FC-106C-6068C457C13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50" y="4645875"/>
            <a:ext cx="9144000" cy="497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289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009F6-F616-1BB2-FCF9-E7E5979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7" y="1189926"/>
            <a:ext cx="7984273" cy="34559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B2B-50D0-C673-B452-CF0A833BBF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83CA77-8B6F-4CD2-8AE9-8AF4F974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8" y="287585"/>
            <a:ext cx="8218583" cy="4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32916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Menu</a:t>
            </a:r>
            <a:endParaRPr sz="1600" dirty="0"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902900" y="1598730"/>
            <a:ext cx="32916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Add item</a:t>
            </a:r>
          </a:p>
          <a:p>
            <a:pPr marL="342900" indent="-342900"/>
            <a:r>
              <a:rPr lang="en-US" dirty="0"/>
              <a:t>Remove item</a:t>
            </a:r>
          </a:p>
          <a:p>
            <a:pPr marL="342900" indent="-342900"/>
            <a:r>
              <a:rPr lang="en-US" dirty="0"/>
              <a:t>Search in menu</a:t>
            </a:r>
          </a:p>
          <a:p>
            <a:pPr marL="342900" indent="-342900"/>
            <a:r>
              <a:rPr lang="en-US" dirty="0"/>
              <a:t>Change price</a:t>
            </a:r>
          </a:p>
          <a:p>
            <a:pPr marL="342900" indent="-342900"/>
            <a:r>
              <a:rPr lang="en-US" dirty="0"/>
              <a:t>Sort menu</a:t>
            </a:r>
          </a:p>
          <a:p>
            <a:pPr marL="342900" indent="-342900"/>
            <a:r>
              <a:rPr lang="en-US" dirty="0"/>
              <a:t>Display menu   </a:t>
            </a:r>
            <a:endParaRPr dirty="0"/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" name="Google Shape;613;p49">
            <a:extLst>
              <a:ext uri="{FF2B5EF4-FFF2-40B4-BE49-F238E27FC236}">
                <a16:creationId xmlns:a16="http://schemas.microsoft.com/office/drawing/2014/main" id="{9C620A7B-C31A-6420-A159-620CA6EB7B63}"/>
              </a:ext>
            </a:extLst>
          </p:cNvPr>
          <p:cNvGrpSpPr/>
          <p:nvPr/>
        </p:nvGrpSpPr>
        <p:grpSpPr>
          <a:xfrm>
            <a:off x="1952626" y="1008109"/>
            <a:ext cx="266700" cy="248111"/>
            <a:chOff x="1934025" y="1001650"/>
            <a:chExt cx="415300" cy="355600"/>
          </a:xfrm>
          <a:solidFill>
            <a:schemeClr val="accent3"/>
          </a:solidFill>
        </p:grpSpPr>
        <p:sp>
          <p:nvSpPr>
            <p:cNvPr id="3" name="Google Shape;614;p49">
              <a:extLst>
                <a:ext uri="{FF2B5EF4-FFF2-40B4-BE49-F238E27FC236}">
                  <a16:creationId xmlns:a16="http://schemas.microsoft.com/office/drawing/2014/main" id="{9161FFB9-267D-0DC0-BB19-107F35D8D88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grp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15;p49">
              <a:extLst>
                <a:ext uri="{FF2B5EF4-FFF2-40B4-BE49-F238E27FC236}">
                  <a16:creationId xmlns:a16="http://schemas.microsoft.com/office/drawing/2014/main" id="{72CD9E6D-2FCC-DD95-78AE-CB7E412C57CE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grp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6;p49">
              <a:extLst>
                <a:ext uri="{FF2B5EF4-FFF2-40B4-BE49-F238E27FC236}">
                  <a16:creationId xmlns:a16="http://schemas.microsoft.com/office/drawing/2014/main" id="{B4AB19C6-B398-0BF4-4E71-3FE4BADC447B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7;p49">
              <a:extLst>
                <a:ext uri="{FF2B5EF4-FFF2-40B4-BE49-F238E27FC236}">
                  <a16:creationId xmlns:a16="http://schemas.microsoft.com/office/drawing/2014/main" id="{163DB01E-9E44-85AA-F476-2CA6A313DF9B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-119693" y="4515500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19DBB6-5AA6-6C92-F895-37C5F168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575" y="913750"/>
            <a:ext cx="7098200" cy="323792"/>
          </a:xfrm>
        </p:spPr>
        <p:txBody>
          <a:bodyPr/>
          <a:lstStyle/>
          <a:p>
            <a:r>
              <a:rPr lang="en-US" dirty="0"/>
              <a:t>Test function add item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89BEC-6E90-72F1-046F-C2F663D9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5" y="1237542"/>
            <a:ext cx="6797125" cy="32779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04249-D148-4928-CD73-66C375E2FDF9}"/>
              </a:ext>
            </a:extLst>
          </p:cNvPr>
          <p:cNvSpPr txBox="1"/>
          <p:nvPr/>
        </p:nvSpPr>
        <p:spPr>
          <a:xfrm>
            <a:off x="1476375" y="781049"/>
            <a:ext cx="5629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function remove item, search and change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DEEB3-80C3-DF09-DEB6-19CE7A82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0" y="1414237"/>
            <a:ext cx="7621499" cy="28720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AFFF2-E46E-1972-A330-0B0C6ECCB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0C8E03-164E-0DD8-7086-D2F5A1E2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9" y="495760"/>
            <a:ext cx="8174515" cy="41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D27498-8CC7-7428-1594-2E87D43E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1" y="502200"/>
            <a:ext cx="8097398" cy="4139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821125" y="359629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44443"/>
                </a:solidFill>
                <a:effectLst/>
                <a:latin typeface="Arial-BoldMT"/>
              </a:rPr>
              <a:t>Contribution  of team</a:t>
            </a:r>
            <a:endParaRPr lang="en-US"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1865BC-62A2-C5E8-60DC-14AED0EA0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097618"/>
              </p:ext>
            </p:extLst>
          </p:nvPr>
        </p:nvGraphicFramePr>
        <p:xfrm>
          <a:off x="572429" y="906966"/>
          <a:ext cx="7984273" cy="373891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673467">
                  <a:extLst>
                    <a:ext uri="{9D8B030D-6E8A-4147-A177-3AD203B41FA5}">
                      <a16:colId xmlns:a16="http://schemas.microsoft.com/office/drawing/2014/main" val="1672715553"/>
                    </a:ext>
                  </a:extLst>
                </a:gridCol>
                <a:gridCol w="5310806">
                  <a:extLst>
                    <a:ext uri="{9D8B030D-6E8A-4147-A177-3AD203B41FA5}">
                      <a16:colId xmlns:a16="http://schemas.microsoft.com/office/drawing/2014/main" val="1351936445"/>
                    </a:ext>
                  </a:extLst>
                </a:gridCol>
              </a:tblGrid>
              <a:tr h="623152">
                <a:tc>
                  <a:txBody>
                    <a:bodyPr/>
                    <a:lstStyle/>
                    <a:p>
                      <a:r>
                        <a:rPr lang="en-US" dirty="0"/>
                        <a:t>    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85365"/>
                  </a:ext>
                </a:extLst>
              </a:tr>
              <a:tr h="623152">
                <a:tc>
                  <a:txBody>
                    <a:bodyPr/>
                    <a:lstStyle/>
                    <a:p>
                      <a:r>
                        <a:rPr lang="en-US" dirty="0"/>
                        <a:t>Moaz Ragab Abu </a:t>
                      </a:r>
                      <a:r>
                        <a:rPr lang="en-US" dirty="0" err="1"/>
                        <a:t>ELmagd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Bill , Order , Waiter , Card, 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48883"/>
                  </a:ext>
                </a:extLst>
              </a:tr>
              <a:tr h="62315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Esraa Atef Mohamed Mostafa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Menu , Items, Gui, Exception Handling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35923"/>
                  </a:ext>
                </a:extLst>
              </a:tr>
              <a:tr h="623152">
                <a:tc>
                  <a:txBody>
                    <a:bodyPr/>
                    <a:lstStyle/>
                    <a:p>
                      <a:r>
                        <a:rPr lang="en-US" dirty="0"/>
                        <a:t>Youssef Osama Mohamed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Uml</a:t>
                      </a:r>
                      <a:r>
                        <a:rPr lang="en-US" dirty="0"/>
                        <a:t> , Person, Restaurant, </a:t>
                      </a:r>
                      <a:r>
                        <a:rPr lang="en-US" dirty="0" err="1"/>
                        <a:t>InvalidNameException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01823"/>
                  </a:ext>
                </a:extLst>
              </a:tr>
              <a:tr h="62315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Alaa atef Mohamed Mostafa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Stuff , </a:t>
                      </a:r>
                      <a:r>
                        <a:rPr lang="en-US" dirty="0" err="1"/>
                        <a:t>Receptionist,Table</a:t>
                      </a:r>
                      <a:r>
                        <a:rPr lang="en-US" dirty="0"/>
                        <a:t> Can Reserve ,GUI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027997"/>
                  </a:ext>
                </a:extLst>
              </a:tr>
              <a:tr h="623152">
                <a:tc>
                  <a:txBody>
                    <a:bodyPr/>
                    <a:lstStyle/>
                    <a:p>
                      <a:r>
                        <a:rPr lang="en-US" dirty="0" err="1"/>
                        <a:t>Bassant</a:t>
                      </a:r>
                      <a:r>
                        <a:rPr lang="en-US" dirty="0"/>
                        <a:t> Samy Sabry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,Manager, Cheff , Exception Handling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1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931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AE4F-575D-E585-B75D-40FB50C4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50" y="656575"/>
            <a:ext cx="7338300" cy="6072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4B413-C60C-07AA-8981-DFDC2757B7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84F650-BEE9-4E54-144F-181E02EE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4" y="1460792"/>
            <a:ext cx="5871990" cy="31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1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C67F0-7019-42AF-2EC4-50EBEB934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65CE0BB-F787-39C6-4372-F963568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84742"/>
            <a:ext cx="8220075" cy="41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254D-0E10-A71B-6883-BEE632C6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BA84-AFD8-D448-8873-7A3CAA72E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A4F2665-DAC2-B8D0-1365-EE85554F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38" y="1574953"/>
            <a:ext cx="4914900" cy="28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83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Extra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5F98-5DBF-19C6-578B-E5436B6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53D3-0213-545A-2DF8-22EB064C4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DE11E-7C40-A222-9D45-4F714537C6D6}"/>
              </a:ext>
            </a:extLst>
          </p:cNvPr>
          <p:cNvSpPr txBox="1"/>
          <p:nvPr/>
        </p:nvSpPr>
        <p:spPr>
          <a:xfrm>
            <a:off x="646770" y="16280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Git_Hub_Repo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23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 idx="4294967295"/>
          </p:nvPr>
        </p:nvSpPr>
        <p:spPr>
          <a:xfrm>
            <a:off x="1470527" y="2353791"/>
            <a:ext cx="6351600" cy="9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lt1"/>
                </a:solidFill>
              </a:rPr>
              <a:t>Thanks 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" name="Google Shape;688;p49">
            <a:extLst>
              <a:ext uri="{FF2B5EF4-FFF2-40B4-BE49-F238E27FC236}">
                <a16:creationId xmlns:a16="http://schemas.microsoft.com/office/drawing/2014/main" id="{885679D3-8BBD-0928-2C00-AACECBBB604E}"/>
              </a:ext>
            </a:extLst>
          </p:cNvPr>
          <p:cNvGrpSpPr/>
          <p:nvPr/>
        </p:nvGrpSpPr>
        <p:grpSpPr>
          <a:xfrm>
            <a:off x="6460565" y="2452943"/>
            <a:ext cx="513111" cy="532628"/>
            <a:chOff x="1278900" y="2333250"/>
            <a:chExt cx="381175" cy="381175"/>
          </a:xfrm>
        </p:grpSpPr>
        <p:sp>
          <p:nvSpPr>
            <p:cNvPr id="7" name="Google Shape;689;p49">
              <a:extLst>
                <a:ext uri="{FF2B5EF4-FFF2-40B4-BE49-F238E27FC236}">
                  <a16:creationId xmlns:a16="http://schemas.microsoft.com/office/drawing/2014/main" id="{B904EE7C-FA87-22EA-C373-E397C184B019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0;p49">
              <a:extLst>
                <a:ext uri="{FF2B5EF4-FFF2-40B4-BE49-F238E27FC236}">
                  <a16:creationId xmlns:a16="http://schemas.microsoft.com/office/drawing/2014/main" id="{26185028-881F-1233-7372-2EB4B2F77147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91;p49">
              <a:extLst>
                <a:ext uri="{FF2B5EF4-FFF2-40B4-BE49-F238E27FC236}">
                  <a16:creationId xmlns:a16="http://schemas.microsoft.com/office/drawing/2014/main" id="{B252DF4F-AB9C-8137-EF2D-9413DEAA2825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49">
              <a:extLst>
                <a:ext uri="{FF2B5EF4-FFF2-40B4-BE49-F238E27FC236}">
                  <a16:creationId xmlns:a16="http://schemas.microsoft.com/office/drawing/2014/main" id="{E0A543C5-16D9-D887-3386-5EE535CFB02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3258600" y="1411950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UML</a:t>
            </a:r>
            <a:endParaRPr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71400" y="1313275"/>
            <a:ext cx="32013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`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" name="Picture 1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D77724A-757C-6010-E69A-C0058ED6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F6F97-FE2A-CAF2-2B5A-93FC85D4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1680117"/>
            <a:ext cx="7872142" cy="29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2EAE-0076-0A04-4EDD-E3D56F82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E7DC-F446-0773-83E5-A8887529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B2568-FA00-37A7-9A68-72A073EA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3" y="1689059"/>
            <a:ext cx="789500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9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25D5-B89A-DC14-C5F7-0A415257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B6DB7-8913-3256-7B8A-4D9DCBE64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EC881-A8F7-5A13-CA58-B6502490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92" y="1534093"/>
            <a:ext cx="6267564" cy="1269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F764-1976-F860-4C82-EBC7EDEB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92" y="2901332"/>
            <a:ext cx="6267563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44B40-7498-C0B8-8AC4-73C9A5C0D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92" y="3492792"/>
            <a:ext cx="6267562" cy="463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85D809-E637-CF94-DD7F-DBF3E0AA4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92" y="4086269"/>
            <a:ext cx="6267562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7823-DFFC-2F77-9B52-F551F4B2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31B3C-6654-C6A3-9A69-966FCDCCF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47A744F-B1E9-0CA4-3FC3-C3CF5644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60" y="1488410"/>
            <a:ext cx="6319953" cy="30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8751"/>
      </p:ext>
    </p:extLst>
  </p:cSld>
  <p:clrMapOvr>
    <a:masterClrMapping/>
  </p:clrMapOvr>
</p:sld>
</file>

<file path=ppt/theme/theme1.xml><?xml version="1.0" encoding="utf-8"?>
<a:theme xmlns:a="http://schemas.openxmlformats.org/drawingml/2006/main" name="Helicanus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BE6E0"/>
      </a:lt2>
      <a:accent1>
        <a:srgbClr val="473D37"/>
      </a:accent1>
      <a:accent2>
        <a:srgbClr val="9E7C59"/>
      </a:accent2>
      <a:accent3>
        <a:srgbClr val="D8A869"/>
      </a:accent3>
      <a:accent4>
        <a:srgbClr val="627594"/>
      </a:accent4>
      <a:accent5>
        <a:srgbClr val="8AA4CE"/>
      </a:accent5>
      <a:accent6>
        <a:srgbClr val="AEBACF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A9DBFE3C4D64594C9D1465A4E8D2F" ma:contentTypeVersion="8" ma:contentTypeDescription="Create a new document." ma:contentTypeScope="" ma:versionID="62c0f337aa9900c3a0a032b3d1c52197">
  <xsd:schema xmlns:xsd="http://www.w3.org/2001/XMLSchema" xmlns:xs="http://www.w3.org/2001/XMLSchema" xmlns:p="http://schemas.microsoft.com/office/2006/metadata/properties" xmlns:ns3="8ed189ea-6d85-4e2a-bb01-b61ca62b6940" xmlns:ns4="618b369f-18d7-4961-828a-a96ec425440e" targetNamespace="http://schemas.microsoft.com/office/2006/metadata/properties" ma:root="true" ma:fieldsID="a820bb8d90b6f1ef2dd15b37d0cf9a6e" ns3:_="" ns4:_="">
    <xsd:import namespace="8ed189ea-6d85-4e2a-bb01-b61ca62b6940"/>
    <xsd:import namespace="618b369f-18d7-4961-828a-a96ec42544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189ea-6d85-4e2a-bb01-b61ca62b69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8b369f-18d7-4961-828a-a96ec4254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8b369f-18d7-4961-828a-a96ec425440e" xsi:nil="true"/>
  </documentManagement>
</p:properties>
</file>

<file path=customXml/itemProps1.xml><?xml version="1.0" encoding="utf-8"?>
<ds:datastoreItem xmlns:ds="http://schemas.openxmlformats.org/officeDocument/2006/customXml" ds:itemID="{30318EC1-E01A-4EEC-A8F8-3B5ADB9D8A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D25054-CAE9-4F14-897E-9B8E3314F0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d189ea-6d85-4e2a-bb01-b61ca62b6940"/>
    <ds:schemaRef ds:uri="618b369f-18d7-4961-828a-a96ec42544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310F32-4021-4CD0-9E1B-60AAA2811183}">
  <ds:schemaRefs>
    <ds:schemaRef ds:uri="http://www.w3.org/XML/1998/namespace"/>
    <ds:schemaRef ds:uri="618b369f-18d7-4961-828a-a96ec425440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8ed189ea-6d85-4e2a-bb01-b61ca62b6940"/>
    <ds:schemaRef ds:uri="http://purl.org/dc/terms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216</Words>
  <Application>Microsoft Office PowerPoint</Application>
  <PresentationFormat>On-screen Show (16:9)</PresentationFormat>
  <Paragraphs>92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Arial-BoldMT</vt:lpstr>
      <vt:lpstr>Vidaloka</vt:lpstr>
      <vt:lpstr>Tinos</vt:lpstr>
      <vt:lpstr>Arial</vt:lpstr>
      <vt:lpstr>Helicanus template</vt:lpstr>
      <vt:lpstr> ZaqZouqa  Restaurant</vt:lpstr>
      <vt:lpstr>Members of team</vt:lpstr>
      <vt:lpstr>Contribution  of team</vt:lpstr>
      <vt:lpstr>UML</vt:lpstr>
      <vt:lpstr>PowerPoint Presentation</vt:lpstr>
      <vt:lpstr>Encapsulation</vt:lpstr>
      <vt:lpstr>Encapsulation</vt:lpstr>
      <vt:lpstr>inheritance</vt:lpstr>
      <vt:lpstr>interface</vt:lpstr>
      <vt:lpstr>interface</vt:lpstr>
      <vt:lpstr>Exception  handling    (1)</vt:lpstr>
      <vt:lpstr>PowerPoint Presentation</vt:lpstr>
      <vt:lpstr>Exception handling  (2)</vt:lpstr>
      <vt:lpstr>Exception handling   (3) </vt:lpstr>
      <vt:lpstr>polymorphism</vt:lpstr>
      <vt:lpstr>PowerPoint Presentation</vt:lpstr>
      <vt:lpstr>PowerPoint Presentation</vt:lpstr>
      <vt:lpstr>polymorphism</vt:lpstr>
      <vt:lpstr>polymorphism</vt:lpstr>
      <vt:lpstr>The bold objects in your implementation should be sorted using the generic sort method</vt:lpstr>
      <vt:lpstr>Generic Sort</vt:lpstr>
      <vt:lpstr>GUI</vt:lpstr>
      <vt:lpstr>In two or three columns</vt:lpstr>
      <vt:lpstr>PowerPoint Presentation</vt:lpstr>
      <vt:lpstr>Menu</vt:lpstr>
      <vt:lpstr>Test function add item</vt:lpstr>
      <vt:lpstr>PowerPoint Presentation</vt:lpstr>
      <vt:lpstr>PowerPoint Presentation</vt:lpstr>
      <vt:lpstr>PowerPoint Presentation</vt:lpstr>
      <vt:lpstr>Output</vt:lpstr>
      <vt:lpstr>PowerPoint Presentation</vt:lpstr>
      <vt:lpstr>Output</vt:lpstr>
      <vt:lpstr> Extra Resources</vt:lpstr>
      <vt:lpstr>Link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Esraa Atef</dc:creator>
  <cp:lastModifiedBy>Moaz ragab 2100938</cp:lastModifiedBy>
  <cp:revision>19</cp:revision>
  <dcterms:modified xsi:type="dcterms:W3CDTF">2024-05-12T18:41:46Z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0x0101008ADA9DBFE3C4D64594C9D1465A4E8D2F</vt:lpwstr>
  </property>
</Properties>
</file>